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58" r:id="rId4"/>
    <p:sldId id="279" r:id="rId5"/>
    <p:sldId id="259" r:id="rId6"/>
    <p:sldId id="280" r:id="rId7"/>
    <p:sldId id="281" r:id="rId8"/>
    <p:sldId id="265" r:id="rId9"/>
    <p:sldId id="272" r:id="rId10"/>
    <p:sldId id="266" r:id="rId11"/>
    <p:sldId id="283" r:id="rId12"/>
    <p:sldId id="284" r:id="rId13"/>
    <p:sldId id="285" r:id="rId14"/>
    <p:sldId id="282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E595C51-5902-8050-4033-E0D5DFB9100B}" name="Asesor Normativo" initials="AN" userId="0bb582d34d08a0bd" providerId="Windows Live"/>
  <p188:author id="{DA034EAD-9DD0-B625-CC33-4132F618F548}" name="politicas publicas" initials="pp" userId="2c21c62cbba12fa3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F42C77-B67D-4417-B585-F15677354E21}" v="1" dt="2022-07-27T18:57:36.4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E7A261-F20E-601B-278A-C0C72E44B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618F0A-D018-B367-7273-DEBDB30A8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BC1B60-5AA6-0BE4-3FF8-A140EA922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BE39CC-BBE4-2CD2-77AB-FA64258AE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6FF9B8-B548-D555-0EAD-580F2A8BB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4552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341EF-9F4A-E315-0206-1DD750A3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8FCD0D-85B4-FF31-BF3D-91551C0A5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1E5D05-E657-6644-ACAB-C0ED5C5E7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3E26BC-C9B5-E2D0-1672-E9BF1330C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49D439-E1AC-EB22-2831-056F290FD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8289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F0E108-C6DD-2C71-7C02-BF1DCED6F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4933EB-7B8E-82AB-8D1E-DB5FBEC3A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84A313-538F-6DF0-3ACA-32B5A19DE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A14DFD-64B2-0595-5D21-3CE52A6F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C1724E-A7BA-635E-D79E-DABA8DDD6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8493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3A825-15DA-0C62-8FC5-9AD362C5C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9C562F-671A-3EE6-BB0E-4DCACD1A7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1CF270-FB4F-5FFD-3D29-41B4737D0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077282-0784-983B-99D2-87EA04433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1BB4CB-130B-753B-32FB-0003A640C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9276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E389DD-07D1-A9D0-0039-427B3666E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E119B0-CEC9-1783-5C65-444A6B165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AFDD69-F140-71DE-D356-4285FF9FF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5433D3-9E6D-7110-D6A8-16CB3F1DC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36B3CC-3B0D-BE8C-AD07-2684C62A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6817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A42D7-EFBE-4CEF-799A-3CC627253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B9B0C8-B0CE-3B29-8784-00F91AF44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3F6A06-C35B-3AF8-326B-0BFE67CC6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E39884-F6F5-C353-A974-68ECEAADB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391916-AD4F-44A1-43D5-776F843D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1E56A0-C95B-F7AE-BC9F-A56A8DCAA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16988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8B9AA-B228-ACD5-2808-CAA4B535D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302E97-28A5-BDE6-7598-7BBB3F1D5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5DAB75-C594-0EE4-E304-035055AC7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661DAD1-7C01-3E92-BF52-7EA639B51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A6E5B68-3059-1FCA-E97D-63C0E4B09B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40FFFB6-F830-CFBF-D378-7F20E889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FC1B79E-12E5-03AB-77D1-E69569A72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E4C16B9-75ED-3F77-DFC9-AEECC30B2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66302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15AEB9-27D8-8D05-F28A-EA7EDC0BD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3117B28-85F7-8232-210E-80D929C8C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B6E9AB6-D3F8-E4B1-3DCC-1DE303CA1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64D8C4F-A131-D99F-5545-B4FDCDD7E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4634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62E033-10FC-6D7D-161D-A2E5D2CBA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BE16A16-29CF-5906-5E18-3ED42163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F6F38F0-2B23-4EEA-DE2B-7834BDA1F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7880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6ACF7-2825-222A-FC18-507BC742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F8F143-4F80-03EE-30D3-6F7828DB9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62A5E0-4CCD-25B1-C4EB-280FC77CC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6C3CBE-7FAD-408E-36FA-72809F6EC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B16B48-9E65-201A-CE55-D8B1474F9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77937D-C565-20EA-53F2-AC215B095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063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E782C-24C4-8DFB-D93F-306FF40E2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07B09AF-3481-800E-1BAB-0A2387C97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578810-AFC9-AADC-D90A-A99B98B7B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ECA26B-F2E3-9A74-0599-E0F0606BE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7FBD7E-5D98-4488-67A3-816397C3D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96842D-EAD4-FF31-9791-8BF7E0644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5302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81B72EB-1F05-5D74-2561-C9B9CA05C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7EF3CF-E243-38F9-E0EB-28D14FB38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48C1AF-45A1-ACB2-97C0-8F9983B020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0CF6C-748E-4B7A-BC8B-3011EF78ED13}" type="datetime1">
              <a:rPr lang="en-US" smtClean="0"/>
              <a:pPr/>
              <a:t>9/9/2022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A2BB38-40EF-AEB8-F133-7DB217C35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EDD499-E2EB-E189-E888-4434AD3483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07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3EA85D1-3484-363E-CC0B-8D59104FC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3536" y="1300357"/>
            <a:ext cx="5097404" cy="2889114"/>
          </a:xfrm>
        </p:spPr>
        <p:txBody>
          <a:bodyPr anchor="b">
            <a:normAutofit/>
          </a:bodyPr>
          <a:lstStyle/>
          <a:p>
            <a:r>
              <a:rPr lang="es-ES" sz="3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Código de conducta de la SESEA</a:t>
            </a:r>
            <a:endParaRPr lang="es-MX" sz="36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1B3D2ABA-A85D-3511-6659-B2AE8421F7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2" y="2107379"/>
            <a:ext cx="4047843" cy="127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48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3D1A8A5-47E0-4546-A3F9-FC33D5461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12192001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7CE3DB7-5A8A-7B0C-B16B-F361D405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8" y="679927"/>
            <a:ext cx="4929352" cy="2270664"/>
          </a:xfrm>
        </p:spPr>
        <p:txBody>
          <a:bodyPr>
            <a:normAutofit/>
          </a:bodyPr>
          <a:lstStyle/>
          <a:p>
            <a:r>
              <a:rPr lang="es-ES" dirty="0"/>
              <a:t>¿Cuales son las conductas esperadas?</a:t>
            </a:r>
            <a:endParaRPr lang="es-MX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936E4654-58CD-422E-884A-D4ED28FCF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038" name="Rectangle 64">
              <a:extLst>
                <a:ext uri="{FF2B5EF4-FFF2-40B4-BE49-F238E27FC236}">
                  <a16:creationId xmlns:a16="http://schemas.microsoft.com/office/drawing/2014/main" id="{4BE227E0-71B4-4555-AFAA-22C04AA6F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Rectangle 66">
              <a:extLst>
                <a:ext uri="{FF2B5EF4-FFF2-40B4-BE49-F238E27FC236}">
                  <a16:creationId xmlns:a16="http://schemas.microsoft.com/office/drawing/2014/main" id="{72D85191-DF12-4356-904F-664E1D9AF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0" name="Rectangle 64">
              <a:extLst>
                <a:ext uri="{FF2B5EF4-FFF2-40B4-BE49-F238E27FC236}">
                  <a16:creationId xmlns:a16="http://schemas.microsoft.com/office/drawing/2014/main" id="{C7445D04-F9A8-4746-8B90-6A13DEFED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Rectangle 66">
              <a:extLst>
                <a:ext uri="{FF2B5EF4-FFF2-40B4-BE49-F238E27FC236}">
                  <a16:creationId xmlns:a16="http://schemas.microsoft.com/office/drawing/2014/main" id="{E95FCE8F-A967-4388-9DFA-1A76A35B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Rectangle 64">
              <a:extLst>
                <a:ext uri="{FF2B5EF4-FFF2-40B4-BE49-F238E27FC236}">
                  <a16:creationId xmlns:a16="http://schemas.microsoft.com/office/drawing/2014/main" id="{05939A2B-5E1B-405C-84E1-788586F8B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Rectangle 66">
              <a:extLst>
                <a:ext uri="{FF2B5EF4-FFF2-40B4-BE49-F238E27FC236}">
                  <a16:creationId xmlns:a16="http://schemas.microsoft.com/office/drawing/2014/main" id="{FEC27F93-D2D8-496E-A373-8043A75FD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Rectangle 64">
              <a:extLst>
                <a:ext uri="{FF2B5EF4-FFF2-40B4-BE49-F238E27FC236}">
                  <a16:creationId xmlns:a16="http://schemas.microsoft.com/office/drawing/2014/main" id="{3B576C51-A72E-4F6A-B49F-5A5CBE888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Rectangle 66">
              <a:extLst>
                <a:ext uri="{FF2B5EF4-FFF2-40B4-BE49-F238E27FC236}">
                  <a16:creationId xmlns:a16="http://schemas.microsoft.com/office/drawing/2014/main" id="{99B65923-6F23-4733-9CF9-F4B9352432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Rectangle 64">
              <a:extLst>
                <a:ext uri="{FF2B5EF4-FFF2-40B4-BE49-F238E27FC236}">
                  <a16:creationId xmlns:a16="http://schemas.microsoft.com/office/drawing/2014/main" id="{9E0623A6-24A9-4816-B863-75B77547A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7" name="Rectangle 66">
              <a:extLst>
                <a:ext uri="{FF2B5EF4-FFF2-40B4-BE49-F238E27FC236}">
                  <a16:creationId xmlns:a16="http://schemas.microsoft.com/office/drawing/2014/main" id="{C20EF281-FA60-4D37-90E6-E5B28BD8C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8" name="Rectangle 64">
              <a:extLst>
                <a:ext uri="{FF2B5EF4-FFF2-40B4-BE49-F238E27FC236}">
                  <a16:creationId xmlns:a16="http://schemas.microsoft.com/office/drawing/2014/main" id="{9069E840-C429-4236-A4DA-891EA1E9AD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Rectangle 66">
              <a:extLst>
                <a:ext uri="{FF2B5EF4-FFF2-40B4-BE49-F238E27FC236}">
                  <a16:creationId xmlns:a16="http://schemas.microsoft.com/office/drawing/2014/main" id="{BF564ADA-3181-40F2-B9C7-45CB4BB1D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0" name="Rectangle 64">
              <a:extLst>
                <a:ext uri="{FF2B5EF4-FFF2-40B4-BE49-F238E27FC236}">
                  <a16:creationId xmlns:a16="http://schemas.microsoft.com/office/drawing/2014/main" id="{8AB1352F-B74F-442B-9A30-922B52BFB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1" name="Rectangle 66">
              <a:extLst>
                <a:ext uri="{FF2B5EF4-FFF2-40B4-BE49-F238E27FC236}">
                  <a16:creationId xmlns:a16="http://schemas.microsoft.com/office/drawing/2014/main" id="{F003180C-C0C2-44E5-9485-47F357C00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2" name="Rectangle 64">
              <a:extLst>
                <a:ext uri="{FF2B5EF4-FFF2-40B4-BE49-F238E27FC236}">
                  <a16:creationId xmlns:a16="http://schemas.microsoft.com/office/drawing/2014/main" id="{32812F6B-EE30-4B15-AF9F-FC1507D2BA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3" name="Rectangle 66">
              <a:extLst>
                <a:ext uri="{FF2B5EF4-FFF2-40B4-BE49-F238E27FC236}">
                  <a16:creationId xmlns:a16="http://schemas.microsoft.com/office/drawing/2014/main" id="{E14F058D-0D19-42EC-9D49-21C0117B4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Rectangle 64">
              <a:extLst>
                <a:ext uri="{FF2B5EF4-FFF2-40B4-BE49-F238E27FC236}">
                  <a16:creationId xmlns:a16="http://schemas.microsoft.com/office/drawing/2014/main" id="{F7299257-9C1E-4F28-B180-47377237E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5" name="Rectangle 66">
              <a:extLst>
                <a:ext uri="{FF2B5EF4-FFF2-40B4-BE49-F238E27FC236}">
                  <a16:creationId xmlns:a16="http://schemas.microsoft.com/office/drawing/2014/main" id="{DD5BEB94-4B65-4017-8F89-E8FE34AB2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Rectangle 64">
              <a:extLst>
                <a:ext uri="{FF2B5EF4-FFF2-40B4-BE49-F238E27FC236}">
                  <a16:creationId xmlns:a16="http://schemas.microsoft.com/office/drawing/2014/main" id="{C809A0CC-3F6B-458C-8F13-A84E953DD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Rectangle 66">
              <a:extLst>
                <a:ext uri="{FF2B5EF4-FFF2-40B4-BE49-F238E27FC236}">
                  <a16:creationId xmlns:a16="http://schemas.microsoft.com/office/drawing/2014/main" id="{426FCC53-798B-44C6-97C0-1725C0DF2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agen 3" descr="Logotipo">
            <a:extLst>
              <a:ext uri="{FF2B5EF4-FFF2-40B4-BE49-F238E27FC236}">
                <a16:creationId xmlns:a16="http://schemas.microsoft.com/office/drawing/2014/main" id="{D2FAAF28-9556-2582-8B78-7C243E168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77" y="132379"/>
            <a:ext cx="2841764" cy="895156"/>
          </a:xfrm>
          <a:prstGeom prst="rect">
            <a:avLst/>
          </a:prstGeom>
        </p:spPr>
      </p:pic>
      <p:sp>
        <p:nvSpPr>
          <p:cNvPr id="1059" name="Rectangle 1058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32FE78-D344-12C7-A8A3-9F837FCC7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3162650"/>
            <a:ext cx="6031105" cy="3421030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r>
              <a:rPr lang="es-MX" sz="5100" dirty="0">
                <a:solidFill>
                  <a:srgbClr val="000000"/>
                </a:solidFill>
                <a:latin typeface="Roboto" panose="02000000000000000000" pitchFamily="2" charset="0"/>
              </a:rPr>
              <a:t>Son 17 conductas</a:t>
            </a:r>
          </a:p>
          <a:p>
            <a:pPr marL="0" indent="0">
              <a:buNone/>
            </a:pPr>
            <a:endParaRPr lang="es-MX" sz="18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r>
              <a:rPr lang="es-MX" sz="1800" b="1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Conducta1: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Hago proyectos de calidad y de alto valor, sin distinción en sus aplicaciones por motivos de raza, apariencia, género, religión, afiliación política o cualquier otra que atente contra la dignidad humana y tenga por objeto anular o menoscabar los derechos y libertades de las personas, dada la naturaleza de esta Secretaría, contribuyendo así al combate a la corrupción.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Alineada con: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Principios: Legalidad, honradez y lealtad.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Valores: Respeto y liderazgo.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Premisas: Artículo 6, incisos a), c), d), f), i), j), l) y n del Código de Ética para el Poder Ejecutivo del Estado de Chihuahua.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Reglas de integridad: Actuación pública, información pública.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Directriz de la LGRA: Artículo 7 fracción II.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Valor institucional: Congruencia. </a:t>
            </a:r>
            <a:endParaRPr lang="es-MX" sz="1400" dirty="0"/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70C20B14-81FE-EE77-87BE-62D884152C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8" y="3356197"/>
            <a:ext cx="3194210" cy="322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818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3D1A8A5-47E0-4546-A3F9-FC33D5461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12192001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7CE3DB7-5A8A-7B0C-B16B-F361D405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8" y="679927"/>
            <a:ext cx="4929352" cy="2270664"/>
          </a:xfrm>
        </p:spPr>
        <p:txBody>
          <a:bodyPr>
            <a:normAutofit/>
          </a:bodyPr>
          <a:lstStyle/>
          <a:p>
            <a:r>
              <a:rPr lang="es-ES" dirty="0"/>
              <a:t>¿Cuales son las conductas esperadas?</a:t>
            </a:r>
            <a:endParaRPr lang="es-MX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936E4654-58CD-422E-884A-D4ED28FCF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038" name="Rectangle 64">
              <a:extLst>
                <a:ext uri="{FF2B5EF4-FFF2-40B4-BE49-F238E27FC236}">
                  <a16:creationId xmlns:a16="http://schemas.microsoft.com/office/drawing/2014/main" id="{4BE227E0-71B4-4555-AFAA-22C04AA6F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Rectangle 66">
              <a:extLst>
                <a:ext uri="{FF2B5EF4-FFF2-40B4-BE49-F238E27FC236}">
                  <a16:creationId xmlns:a16="http://schemas.microsoft.com/office/drawing/2014/main" id="{72D85191-DF12-4356-904F-664E1D9AF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0" name="Rectangle 64">
              <a:extLst>
                <a:ext uri="{FF2B5EF4-FFF2-40B4-BE49-F238E27FC236}">
                  <a16:creationId xmlns:a16="http://schemas.microsoft.com/office/drawing/2014/main" id="{C7445D04-F9A8-4746-8B90-6A13DEFED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Rectangle 66">
              <a:extLst>
                <a:ext uri="{FF2B5EF4-FFF2-40B4-BE49-F238E27FC236}">
                  <a16:creationId xmlns:a16="http://schemas.microsoft.com/office/drawing/2014/main" id="{E95FCE8F-A967-4388-9DFA-1A76A35B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Rectangle 64">
              <a:extLst>
                <a:ext uri="{FF2B5EF4-FFF2-40B4-BE49-F238E27FC236}">
                  <a16:creationId xmlns:a16="http://schemas.microsoft.com/office/drawing/2014/main" id="{05939A2B-5E1B-405C-84E1-788586F8B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Rectangle 66">
              <a:extLst>
                <a:ext uri="{FF2B5EF4-FFF2-40B4-BE49-F238E27FC236}">
                  <a16:creationId xmlns:a16="http://schemas.microsoft.com/office/drawing/2014/main" id="{FEC27F93-D2D8-496E-A373-8043A75FD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Rectangle 64">
              <a:extLst>
                <a:ext uri="{FF2B5EF4-FFF2-40B4-BE49-F238E27FC236}">
                  <a16:creationId xmlns:a16="http://schemas.microsoft.com/office/drawing/2014/main" id="{3B576C51-A72E-4F6A-B49F-5A5CBE888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Rectangle 66">
              <a:extLst>
                <a:ext uri="{FF2B5EF4-FFF2-40B4-BE49-F238E27FC236}">
                  <a16:creationId xmlns:a16="http://schemas.microsoft.com/office/drawing/2014/main" id="{99B65923-6F23-4733-9CF9-F4B9352432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Rectangle 64">
              <a:extLst>
                <a:ext uri="{FF2B5EF4-FFF2-40B4-BE49-F238E27FC236}">
                  <a16:creationId xmlns:a16="http://schemas.microsoft.com/office/drawing/2014/main" id="{9E0623A6-24A9-4816-B863-75B77547A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7" name="Rectangle 66">
              <a:extLst>
                <a:ext uri="{FF2B5EF4-FFF2-40B4-BE49-F238E27FC236}">
                  <a16:creationId xmlns:a16="http://schemas.microsoft.com/office/drawing/2014/main" id="{C20EF281-FA60-4D37-90E6-E5B28BD8C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8" name="Rectangle 64">
              <a:extLst>
                <a:ext uri="{FF2B5EF4-FFF2-40B4-BE49-F238E27FC236}">
                  <a16:creationId xmlns:a16="http://schemas.microsoft.com/office/drawing/2014/main" id="{9069E840-C429-4236-A4DA-891EA1E9AD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Rectangle 66">
              <a:extLst>
                <a:ext uri="{FF2B5EF4-FFF2-40B4-BE49-F238E27FC236}">
                  <a16:creationId xmlns:a16="http://schemas.microsoft.com/office/drawing/2014/main" id="{BF564ADA-3181-40F2-B9C7-45CB4BB1D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0" name="Rectangle 64">
              <a:extLst>
                <a:ext uri="{FF2B5EF4-FFF2-40B4-BE49-F238E27FC236}">
                  <a16:creationId xmlns:a16="http://schemas.microsoft.com/office/drawing/2014/main" id="{8AB1352F-B74F-442B-9A30-922B52BFB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1" name="Rectangle 66">
              <a:extLst>
                <a:ext uri="{FF2B5EF4-FFF2-40B4-BE49-F238E27FC236}">
                  <a16:creationId xmlns:a16="http://schemas.microsoft.com/office/drawing/2014/main" id="{F003180C-C0C2-44E5-9485-47F357C00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2" name="Rectangle 64">
              <a:extLst>
                <a:ext uri="{FF2B5EF4-FFF2-40B4-BE49-F238E27FC236}">
                  <a16:creationId xmlns:a16="http://schemas.microsoft.com/office/drawing/2014/main" id="{32812F6B-EE30-4B15-AF9F-FC1507D2BA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3" name="Rectangle 66">
              <a:extLst>
                <a:ext uri="{FF2B5EF4-FFF2-40B4-BE49-F238E27FC236}">
                  <a16:creationId xmlns:a16="http://schemas.microsoft.com/office/drawing/2014/main" id="{E14F058D-0D19-42EC-9D49-21C0117B4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Rectangle 64">
              <a:extLst>
                <a:ext uri="{FF2B5EF4-FFF2-40B4-BE49-F238E27FC236}">
                  <a16:creationId xmlns:a16="http://schemas.microsoft.com/office/drawing/2014/main" id="{F7299257-9C1E-4F28-B180-47377237E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5" name="Rectangle 66">
              <a:extLst>
                <a:ext uri="{FF2B5EF4-FFF2-40B4-BE49-F238E27FC236}">
                  <a16:creationId xmlns:a16="http://schemas.microsoft.com/office/drawing/2014/main" id="{DD5BEB94-4B65-4017-8F89-E8FE34AB2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Rectangle 64">
              <a:extLst>
                <a:ext uri="{FF2B5EF4-FFF2-40B4-BE49-F238E27FC236}">
                  <a16:creationId xmlns:a16="http://schemas.microsoft.com/office/drawing/2014/main" id="{C809A0CC-3F6B-458C-8F13-A84E953DD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Rectangle 66">
              <a:extLst>
                <a:ext uri="{FF2B5EF4-FFF2-40B4-BE49-F238E27FC236}">
                  <a16:creationId xmlns:a16="http://schemas.microsoft.com/office/drawing/2014/main" id="{426FCC53-798B-44C6-97C0-1725C0DF2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agen 3" descr="Logotipo">
            <a:extLst>
              <a:ext uri="{FF2B5EF4-FFF2-40B4-BE49-F238E27FC236}">
                <a16:creationId xmlns:a16="http://schemas.microsoft.com/office/drawing/2014/main" id="{D2FAAF28-9556-2582-8B78-7C243E168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77" y="132379"/>
            <a:ext cx="2841764" cy="895156"/>
          </a:xfrm>
          <a:prstGeom prst="rect">
            <a:avLst/>
          </a:prstGeom>
        </p:spPr>
      </p:pic>
      <p:sp>
        <p:nvSpPr>
          <p:cNvPr id="1059" name="Rectangle 1058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32FE78-D344-12C7-A8A3-9F837FCC7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3162650"/>
            <a:ext cx="6031105" cy="3421030"/>
          </a:xfrm>
        </p:spPr>
        <p:txBody>
          <a:bodyPr anchor="ctr">
            <a:normAutofit/>
          </a:bodyPr>
          <a:lstStyle/>
          <a:p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Conducta 2: Realizo de forma puntual, con calidad y conforme a las fechas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solicitadas, las tareas que me sean instruidas conforme al organigrama autorizado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para la Secretaría.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Alienada con: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Principios: Eficiencia, profesionalismo.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Valores: Cooperación y liderazgo.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Premisas: Artículo 6, incisos a), b), d), f), j), l) y n del Código de Ética para el Poder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Ejecutivo del Estado de Chihuahua.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Reglas de integridad: Actuación pública.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Directriz de la LGRA: Artículo 7 fracción V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Valor institucional: Honestidad.</a:t>
            </a:r>
            <a:endParaRPr lang="es-MX" sz="15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70C20B14-81FE-EE77-87BE-62D884152C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8" y="3356197"/>
            <a:ext cx="3194210" cy="322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588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3D1A8A5-47E0-4546-A3F9-FC33D5461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12192001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7CE3DB7-5A8A-7B0C-B16B-F361D405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8" y="679927"/>
            <a:ext cx="4929352" cy="2270664"/>
          </a:xfrm>
        </p:spPr>
        <p:txBody>
          <a:bodyPr>
            <a:normAutofit/>
          </a:bodyPr>
          <a:lstStyle/>
          <a:p>
            <a:r>
              <a:rPr lang="es-ES" dirty="0"/>
              <a:t>¿Cuales son las conductas esperadas?</a:t>
            </a:r>
            <a:endParaRPr lang="es-MX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936E4654-58CD-422E-884A-D4ED28FCF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038" name="Rectangle 64">
              <a:extLst>
                <a:ext uri="{FF2B5EF4-FFF2-40B4-BE49-F238E27FC236}">
                  <a16:creationId xmlns:a16="http://schemas.microsoft.com/office/drawing/2014/main" id="{4BE227E0-71B4-4555-AFAA-22C04AA6F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Rectangle 66">
              <a:extLst>
                <a:ext uri="{FF2B5EF4-FFF2-40B4-BE49-F238E27FC236}">
                  <a16:creationId xmlns:a16="http://schemas.microsoft.com/office/drawing/2014/main" id="{72D85191-DF12-4356-904F-664E1D9AF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0" name="Rectangle 64">
              <a:extLst>
                <a:ext uri="{FF2B5EF4-FFF2-40B4-BE49-F238E27FC236}">
                  <a16:creationId xmlns:a16="http://schemas.microsoft.com/office/drawing/2014/main" id="{C7445D04-F9A8-4746-8B90-6A13DEFED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Rectangle 66">
              <a:extLst>
                <a:ext uri="{FF2B5EF4-FFF2-40B4-BE49-F238E27FC236}">
                  <a16:creationId xmlns:a16="http://schemas.microsoft.com/office/drawing/2014/main" id="{E95FCE8F-A967-4388-9DFA-1A76A35B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Rectangle 64">
              <a:extLst>
                <a:ext uri="{FF2B5EF4-FFF2-40B4-BE49-F238E27FC236}">
                  <a16:creationId xmlns:a16="http://schemas.microsoft.com/office/drawing/2014/main" id="{05939A2B-5E1B-405C-84E1-788586F8B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Rectangle 66">
              <a:extLst>
                <a:ext uri="{FF2B5EF4-FFF2-40B4-BE49-F238E27FC236}">
                  <a16:creationId xmlns:a16="http://schemas.microsoft.com/office/drawing/2014/main" id="{FEC27F93-D2D8-496E-A373-8043A75FD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Rectangle 64">
              <a:extLst>
                <a:ext uri="{FF2B5EF4-FFF2-40B4-BE49-F238E27FC236}">
                  <a16:creationId xmlns:a16="http://schemas.microsoft.com/office/drawing/2014/main" id="{3B576C51-A72E-4F6A-B49F-5A5CBE888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Rectangle 66">
              <a:extLst>
                <a:ext uri="{FF2B5EF4-FFF2-40B4-BE49-F238E27FC236}">
                  <a16:creationId xmlns:a16="http://schemas.microsoft.com/office/drawing/2014/main" id="{99B65923-6F23-4733-9CF9-F4B9352432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Rectangle 64">
              <a:extLst>
                <a:ext uri="{FF2B5EF4-FFF2-40B4-BE49-F238E27FC236}">
                  <a16:creationId xmlns:a16="http://schemas.microsoft.com/office/drawing/2014/main" id="{9E0623A6-24A9-4816-B863-75B77547A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7" name="Rectangle 66">
              <a:extLst>
                <a:ext uri="{FF2B5EF4-FFF2-40B4-BE49-F238E27FC236}">
                  <a16:creationId xmlns:a16="http://schemas.microsoft.com/office/drawing/2014/main" id="{C20EF281-FA60-4D37-90E6-E5B28BD8C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8" name="Rectangle 64">
              <a:extLst>
                <a:ext uri="{FF2B5EF4-FFF2-40B4-BE49-F238E27FC236}">
                  <a16:creationId xmlns:a16="http://schemas.microsoft.com/office/drawing/2014/main" id="{9069E840-C429-4236-A4DA-891EA1E9AD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Rectangle 66">
              <a:extLst>
                <a:ext uri="{FF2B5EF4-FFF2-40B4-BE49-F238E27FC236}">
                  <a16:creationId xmlns:a16="http://schemas.microsoft.com/office/drawing/2014/main" id="{BF564ADA-3181-40F2-B9C7-45CB4BB1D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0" name="Rectangle 64">
              <a:extLst>
                <a:ext uri="{FF2B5EF4-FFF2-40B4-BE49-F238E27FC236}">
                  <a16:creationId xmlns:a16="http://schemas.microsoft.com/office/drawing/2014/main" id="{8AB1352F-B74F-442B-9A30-922B52BFB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1" name="Rectangle 66">
              <a:extLst>
                <a:ext uri="{FF2B5EF4-FFF2-40B4-BE49-F238E27FC236}">
                  <a16:creationId xmlns:a16="http://schemas.microsoft.com/office/drawing/2014/main" id="{F003180C-C0C2-44E5-9485-47F357C00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2" name="Rectangle 64">
              <a:extLst>
                <a:ext uri="{FF2B5EF4-FFF2-40B4-BE49-F238E27FC236}">
                  <a16:creationId xmlns:a16="http://schemas.microsoft.com/office/drawing/2014/main" id="{32812F6B-EE30-4B15-AF9F-FC1507D2BA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3" name="Rectangle 66">
              <a:extLst>
                <a:ext uri="{FF2B5EF4-FFF2-40B4-BE49-F238E27FC236}">
                  <a16:creationId xmlns:a16="http://schemas.microsoft.com/office/drawing/2014/main" id="{E14F058D-0D19-42EC-9D49-21C0117B4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Rectangle 64">
              <a:extLst>
                <a:ext uri="{FF2B5EF4-FFF2-40B4-BE49-F238E27FC236}">
                  <a16:creationId xmlns:a16="http://schemas.microsoft.com/office/drawing/2014/main" id="{F7299257-9C1E-4F28-B180-47377237E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5" name="Rectangle 66">
              <a:extLst>
                <a:ext uri="{FF2B5EF4-FFF2-40B4-BE49-F238E27FC236}">
                  <a16:creationId xmlns:a16="http://schemas.microsoft.com/office/drawing/2014/main" id="{DD5BEB94-4B65-4017-8F89-E8FE34AB2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Rectangle 64">
              <a:extLst>
                <a:ext uri="{FF2B5EF4-FFF2-40B4-BE49-F238E27FC236}">
                  <a16:creationId xmlns:a16="http://schemas.microsoft.com/office/drawing/2014/main" id="{C809A0CC-3F6B-458C-8F13-A84E953DD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Rectangle 66">
              <a:extLst>
                <a:ext uri="{FF2B5EF4-FFF2-40B4-BE49-F238E27FC236}">
                  <a16:creationId xmlns:a16="http://schemas.microsoft.com/office/drawing/2014/main" id="{426FCC53-798B-44C6-97C0-1725C0DF2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agen 3" descr="Logotipo">
            <a:extLst>
              <a:ext uri="{FF2B5EF4-FFF2-40B4-BE49-F238E27FC236}">
                <a16:creationId xmlns:a16="http://schemas.microsoft.com/office/drawing/2014/main" id="{D2FAAF28-9556-2582-8B78-7C243E168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77" y="132379"/>
            <a:ext cx="2841764" cy="895156"/>
          </a:xfrm>
          <a:prstGeom prst="rect">
            <a:avLst/>
          </a:prstGeom>
        </p:spPr>
      </p:pic>
      <p:sp>
        <p:nvSpPr>
          <p:cNvPr id="1059" name="Rectangle 1058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32FE78-D344-12C7-A8A3-9F837FCC7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3162650"/>
            <a:ext cx="6031105" cy="3421030"/>
          </a:xfrm>
        </p:spPr>
        <p:txBody>
          <a:bodyPr anchor="ctr">
            <a:normAutofit/>
          </a:bodyPr>
          <a:lstStyle/>
          <a:p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Conducta 3: Hablo oportunamente con mi superior jerárquico inmediato en caso de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encontrar dificultades para el cumplimiento de metas en las fechas y calidad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comprometida, presentando justificación y definiendo estrategias para dar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cumplimiento a lo establecido.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Alienada con: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Principios: Disciplina, profesionalismo.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Valores: Liderazgo.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Premisas: Artículo 6, incisos a), b), c), f), j), l), n) y o) del Código de Ética para el Poder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Ejecutivo del Estado de Chihuahua.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Reglas de integridad: Actuación pública.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Directriz de la LGRA: Artículo 7 fracción III.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Valor institucional: Honestidad.</a:t>
            </a:r>
            <a:endParaRPr lang="es-MX" sz="15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70C20B14-81FE-EE77-87BE-62D884152C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8" y="3356197"/>
            <a:ext cx="3194210" cy="322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054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3D1A8A5-47E0-4546-A3F9-FC33D5461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12192001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7CE3DB7-5A8A-7B0C-B16B-F361D405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8" y="679927"/>
            <a:ext cx="4929352" cy="2270664"/>
          </a:xfrm>
        </p:spPr>
        <p:txBody>
          <a:bodyPr>
            <a:normAutofit/>
          </a:bodyPr>
          <a:lstStyle/>
          <a:p>
            <a:r>
              <a:rPr lang="es-ES" dirty="0"/>
              <a:t>¿Cuales son las conductas esperadas?</a:t>
            </a:r>
            <a:endParaRPr lang="es-MX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936E4654-58CD-422E-884A-D4ED28FCF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038" name="Rectangle 64">
              <a:extLst>
                <a:ext uri="{FF2B5EF4-FFF2-40B4-BE49-F238E27FC236}">
                  <a16:creationId xmlns:a16="http://schemas.microsoft.com/office/drawing/2014/main" id="{4BE227E0-71B4-4555-AFAA-22C04AA6F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Rectangle 66">
              <a:extLst>
                <a:ext uri="{FF2B5EF4-FFF2-40B4-BE49-F238E27FC236}">
                  <a16:creationId xmlns:a16="http://schemas.microsoft.com/office/drawing/2014/main" id="{72D85191-DF12-4356-904F-664E1D9AF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0" name="Rectangle 64">
              <a:extLst>
                <a:ext uri="{FF2B5EF4-FFF2-40B4-BE49-F238E27FC236}">
                  <a16:creationId xmlns:a16="http://schemas.microsoft.com/office/drawing/2014/main" id="{C7445D04-F9A8-4746-8B90-6A13DEFED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Rectangle 66">
              <a:extLst>
                <a:ext uri="{FF2B5EF4-FFF2-40B4-BE49-F238E27FC236}">
                  <a16:creationId xmlns:a16="http://schemas.microsoft.com/office/drawing/2014/main" id="{E95FCE8F-A967-4388-9DFA-1A76A35B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Rectangle 64">
              <a:extLst>
                <a:ext uri="{FF2B5EF4-FFF2-40B4-BE49-F238E27FC236}">
                  <a16:creationId xmlns:a16="http://schemas.microsoft.com/office/drawing/2014/main" id="{05939A2B-5E1B-405C-84E1-788586F8B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Rectangle 66">
              <a:extLst>
                <a:ext uri="{FF2B5EF4-FFF2-40B4-BE49-F238E27FC236}">
                  <a16:creationId xmlns:a16="http://schemas.microsoft.com/office/drawing/2014/main" id="{FEC27F93-D2D8-496E-A373-8043A75FD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Rectangle 64">
              <a:extLst>
                <a:ext uri="{FF2B5EF4-FFF2-40B4-BE49-F238E27FC236}">
                  <a16:creationId xmlns:a16="http://schemas.microsoft.com/office/drawing/2014/main" id="{3B576C51-A72E-4F6A-B49F-5A5CBE888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Rectangle 66">
              <a:extLst>
                <a:ext uri="{FF2B5EF4-FFF2-40B4-BE49-F238E27FC236}">
                  <a16:creationId xmlns:a16="http://schemas.microsoft.com/office/drawing/2014/main" id="{99B65923-6F23-4733-9CF9-F4B9352432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Rectangle 64">
              <a:extLst>
                <a:ext uri="{FF2B5EF4-FFF2-40B4-BE49-F238E27FC236}">
                  <a16:creationId xmlns:a16="http://schemas.microsoft.com/office/drawing/2014/main" id="{9E0623A6-24A9-4816-B863-75B77547A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7" name="Rectangle 66">
              <a:extLst>
                <a:ext uri="{FF2B5EF4-FFF2-40B4-BE49-F238E27FC236}">
                  <a16:creationId xmlns:a16="http://schemas.microsoft.com/office/drawing/2014/main" id="{C20EF281-FA60-4D37-90E6-E5B28BD8C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8" name="Rectangle 64">
              <a:extLst>
                <a:ext uri="{FF2B5EF4-FFF2-40B4-BE49-F238E27FC236}">
                  <a16:creationId xmlns:a16="http://schemas.microsoft.com/office/drawing/2014/main" id="{9069E840-C429-4236-A4DA-891EA1E9AD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Rectangle 66">
              <a:extLst>
                <a:ext uri="{FF2B5EF4-FFF2-40B4-BE49-F238E27FC236}">
                  <a16:creationId xmlns:a16="http://schemas.microsoft.com/office/drawing/2014/main" id="{BF564ADA-3181-40F2-B9C7-45CB4BB1D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0" name="Rectangle 64">
              <a:extLst>
                <a:ext uri="{FF2B5EF4-FFF2-40B4-BE49-F238E27FC236}">
                  <a16:creationId xmlns:a16="http://schemas.microsoft.com/office/drawing/2014/main" id="{8AB1352F-B74F-442B-9A30-922B52BFB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1" name="Rectangle 66">
              <a:extLst>
                <a:ext uri="{FF2B5EF4-FFF2-40B4-BE49-F238E27FC236}">
                  <a16:creationId xmlns:a16="http://schemas.microsoft.com/office/drawing/2014/main" id="{F003180C-C0C2-44E5-9485-47F357C00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2" name="Rectangle 64">
              <a:extLst>
                <a:ext uri="{FF2B5EF4-FFF2-40B4-BE49-F238E27FC236}">
                  <a16:creationId xmlns:a16="http://schemas.microsoft.com/office/drawing/2014/main" id="{32812F6B-EE30-4B15-AF9F-FC1507D2BA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3" name="Rectangle 66">
              <a:extLst>
                <a:ext uri="{FF2B5EF4-FFF2-40B4-BE49-F238E27FC236}">
                  <a16:creationId xmlns:a16="http://schemas.microsoft.com/office/drawing/2014/main" id="{E14F058D-0D19-42EC-9D49-21C0117B4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Rectangle 64">
              <a:extLst>
                <a:ext uri="{FF2B5EF4-FFF2-40B4-BE49-F238E27FC236}">
                  <a16:creationId xmlns:a16="http://schemas.microsoft.com/office/drawing/2014/main" id="{F7299257-9C1E-4F28-B180-47377237E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5" name="Rectangle 66">
              <a:extLst>
                <a:ext uri="{FF2B5EF4-FFF2-40B4-BE49-F238E27FC236}">
                  <a16:creationId xmlns:a16="http://schemas.microsoft.com/office/drawing/2014/main" id="{DD5BEB94-4B65-4017-8F89-E8FE34AB2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Rectangle 64">
              <a:extLst>
                <a:ext uri="{FF2B5EF4-FFF2-40B4-BE49-F238E27FC236}">
                  <a16:creationId xmlns:a16="http://schemas.microsoft.com/office/drawing/2014/main" id="{C809A0CC-3F6B-458C-8F13-A84E953DD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7" name="Rectangle 66">
              <a:extLst>
                <a:ext uri="{FF2B5EF4-FFF2-40B4-BE49-F238E27FC236}">
                  <a16:creationId xmlns:a16="http://schemas.microsoft.com/office/drawing/2014/main" id="{426FCC53-798B-44C6-97C0-1725C0DF2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agen 3" descr="Logotipo">
            <a:extLst>
              <a:ext uri="{FF2B5EF4-FFF2-40B4-BE49-F238E27FC236}">
                <a16:creationId xmlns:a16="http://schemas.microsoft.com/office/drawing/2014/main" id="{D2FAAF28-9556-2582-8B78-7C243E168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77" y="132379"/>
            <a:ext cx="2841764" cy="895156"/>
          </a:xfrm>
          <a:prstGeom prst="rect">
            <a:avLst/>
          </a:prstGeom>
        </p:spPr>
      </p:pic>
      <p:sp>
        <p:nvSpPr>
          <p:cNvPr id="1059" name="Rectangle 1058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32FE78-D344-12C7-A8A3-9F837FCC7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3162650"/>
            <a:ext cx="6031105" cy="3421030"/>
          </a:xfrm>
        </p:spPr>
        <p:txBody>
          <a:bodyPr anchor="ctr">
            <a:normAutofit/>
          </a:bodyPr>
          <a:lstStyle/>
          <a:p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Conducta 4: Me dirijo inmediatamente al Comité de Ética en caso de situaciones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complejas en las que me vea involucrado(a) que impliquen un riesgo de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comportamiento no ético.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Alienada con: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Principios: Integridad y lealtad.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Valores: Interés público.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Premisas: Artículo 6, incisos a), b), e), f), l) y n) del Código de Ética para el Poder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Ejecutivo del Estado de Chihuahua.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Reglas de integridad: Desempeño permanente con integridad.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Directriz de la LGRA: Artículo 7 fracción II.</a:t>
            </a:r>
            <a:br>
              <a:rPr lang="es-MX" sz="15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s-MX" sz="1500" dirty="0">
                <a:effectLst/>
                <a:latin typeface="Roboto" panose="02000000000000000000" pitchFamily="2" charset="0"/>
                <a:ea typeface="Roboto" panose="02000000000000000000" pitchFamily="2" charset="0"/>
              </a:rPr>
              <a:t>Valor institucional: Honestidad.</a:t>
            </a:r>
            <a:endParaRPr lang="es-MX" sz="15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70C20B14-81FE-EE77-87BE-62D884152C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8" y="3356197"/>
            <a:ext cx="3194210" cy="322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53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CE3DB7-5A8A-7B0C-B16B-F361D405D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8" y="679927"/>
            <a:ext cx="4929352" cy="2270664"/>
          </a:xfrm>
        </p:spPr>
        <p:txBody>
          <a:bodyPr>
            <a:normAutofit/>
          </a:bodyPr>
          <a:lstStyle/>
          <a:p>
            <a:r>
              <a:rPr lang="es-ES" dirty="0"/>
              <a:t>Adhesión al código de conducta</a:t>
            </a:r>
            <a:endParaRPr lang="es-MX" dirty="0"/>
          </a:p>
        </p:txBody>
      </p:sp>
      <p:pic>
        <p:nvPicPr>
          <p:cNvPr id="4" name="Imagen 3" descr="Logotipo">
            <a:extLst>
              <a:ext uri="{FF2B5EF4-FFF2-40B4-BE49-F238E27FC236}">
                <a16:creationId xmlns:a16="http://schemas.microsoft.com/office/drawing/2014/main" id="{D2FAAF28-9556-2582-8B78-7C243E168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77" y="132379"/>
            <a:ext cx="2841764" cy="895156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32FE78-D344-12C7-A8A3-9F837FCC7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3162650"/>
            <a:ext cx="6031105" cy="342103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Para dar cumplimiento a lo establecido en este Código de Conducta, todas las personas servidoras públicas adscritas a la Secretaría Ejecutiva del Sistema Estatal </a:t>
            </a:r>
          </a:p>
          <a:p>
            <a:pPr marL="0" indent="0">
              <a:buNone/>
            </a:pPr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Anticorrupción, firmarán una carta compromiso, manifestando su compromiso con el conocimiento y cumplimiento con lo estipulado en el mismo. </a:t>
            </a:r>
            <a:endParaRPr lang="es-MX" sz="1400" dirty="0"/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70C20B14-81FE-EE77-87BE-62D884152C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8" y="3356197"/>
            <a:ext cx="3194210" cy="322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88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6FBDFA86-51D3-4729-B154-796918372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885216" cy="6858000"/>
          </a:xfrm>
          <a:prstGeom prst="rect">
            <a:avLst/>
          </a:prstGeom>
          <a:solidFill>
            <a:srgbClr val="3A5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0D762AF-2179-4015-BD70-EA2B01687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5062511" cy="1499616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Introducción</a:t>
            </a:r>
            <a:endParaRPr lang="es-MX">
              <a:solidFill>
                <a:srgbClr val="FFFFFF"/>
              </a:solidFill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14" name="Straight Connector 10">
            <a:extLst>
              <a:ext uri="{FF2B5EF4-FFF2-40B4-BE49-F238E27FC236}">
                <a16:creationId xmlns:a16="http://schemas.microsoft.com/office/drawing/2014/main" id="{0F1CE7C6-BE91-42A7-9214-F33FD918C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94713B-0DC4-3A44-A4F8-085B8680B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170" y="2286000"/>
            <a:ext cx="6325299" cy="42322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s-MX" sz="1800" dirty="0">
              <a:solidFill>
                <a:srgbClr val="FFFF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sz="18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Palabras de bienvenida y presentación de los integrantes del comité de ética de la Secretaría Ejecutiva del Sistema Estatal Anticorrupción</a:t>
            </a:r>
            <a:br>
              <a:rPr lang="es-MX" sz="18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MX" sz="18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-Carla Vargas Ruiz - Secretaria ejecutiva.</a:t>
            </a:r>
          </a:p>
          <a:p>
            <a:pPr marL="0" indent="0">
              <a:buNone/>
            </a:pPr>
            <a:r>
              <a:rPr lang="es-MX" sz="1800" dirty="0">
                <a:solidFill>
                  <a:srgbClr val="FFFFFF"/>
                </a:solidFill>
                <a:cs typeface="Times New Roman" panose="02020603050405020304" pitchFamily="18" charset="0"/>
              </a:rPr>
              <a:t>-Dania Pérez Rodríguez -  Vocal y Titular de la unidad de género.</a:t>
            </a:r>
          </a:p>
          <a:p>
            <a:pPr marL="0" indent="0">
              <a:buNone/>
            </a:pPr>
            <a:r>
              <a:rPr lang="es-MX" sz="1800" dirty="0">
                <a:solidFill>
                  <a:srgbClr val="FFFFFF"/>
                </a:solidFill>
                <a:cs typeface="Times New Roman" panose="02020603050405020304" pitchFamily="18" charset="0"/>
              </a:rPr>
              <a:t>(Claudia Charles en Ausencia)</a:t>
            </a:r>
          </a:p>
          <a:p>
            <a:pPr marL="0" indent="0">
              <a:buNone/>
            </a:pPr>
            <a:r>
              <a:rPr lang="es-MX" sz="1800" dirty="0">
                <a:solidFill>
                  <a:srgbClr val="FFFFFF"/>
                </a:solidFill>
                <a:cs typeface="Times New Roman" panose="02020603050405020304" pitchFamily="18" charset="0"/>
              </a:rPr>
              <a:t>-Salvador Jurado Arana – Vocal</a:t>
            </a:r>
          </a:p>
          <a:p>
            <a:pPr marL="0" indent="0">
              <a:buNone/>
            </a:pPr>
            <a:r>
              <a:rPr lang="es-MX" sz="1800" dirty="0">
                <a:solidFill>
                  <a:srgbClr val="FFFFFF"/>
                </a:solidFill>
                <a:cs typeface="Times New Roman" panose="02020603050405020304" pitchFamily="18" charset="0"/>
              </a:rPr>
              <a:t>-Noel Cuevas Soltero - Presidente</a:t>
            </a:r>
            <a:endParaRPr lang="es-MX" sz="1800" dirty="0">
              <a:solidFill>
                <a:srgbClr val="FFFFFF"/>
              </a:solidFill>
            </a:endParaRPr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CDA44B2A-1BB9-2ED4-FCC2-7F0B68386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017" y="2797755"/>
            <a:ext cx="4007904" cy="126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119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2B886CF-D3D5-4CDE-A0D0-35994223D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5E8D06-DF55-43E7-9CF6-CFA00D2D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A506D8-18BB-4C6F-8AFD-8177E6119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2376" y="891540"/>
            <a:ext cx="6100192" cy="5071110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BE454C0-E32C-4458-D09E-EDA37141F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752" y="1054121"/>
            <a:ext cx="5067537" cy="1193856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¿Que es el comité de ética?</a:t>
            </a:r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F14643-1115-A437-CAA1-8E2049953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992" y="2408844"/>
            <a:ext cx="5067294" cy="3391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>
                <a:solidFill>
                  <a:srgbClr val="000000"/>
                </a:solidFill>
                <a:latin typeface="Roboto" panose="02000000000000000000" pitchFamily="2" charset="0"/>
              </a:rPr>
              <a:t>Ó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rgano colegiado encargado de fomentar, difundir, vigilar y hacer cumplir el Código de Ética y el Código de Conducta, en términos del artículo 13 del Código de Ética para el Poder Ejecutivo del Estado de Chihuahua. </a:t>
            </a:r>
          </a:p>
          <a:p>
            <a:pPr marL="0" indent="0">
              <a:buNone/>
            </a:pPr>
            <a:endParaRPr lang="es-MX" sz="1700" dirty="0"/>
          </a:p>
          <a:p>
            <a:pPr marL="0" indent="0">
              <a:buNone/>
            </a:pPr>
            <a:r>
              <a:rPr lang="es-MX" sz="1700" dirty="0"/>
              <a:t>* Como se escogen y/o actividades *</a:t>
            </a:r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9B169521-4594-224E-D52C-D5B241F86B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4321" y="261515"/>
            <a:ext cx="2819096" cy="88801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58874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B6DDFF-C74C-2DAE-C057-4AC02AE64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¿Qué es el código de conducta?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0378B0-8CC7-F1C4-A427-00C085F52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Instrumento en el que se especifica de manera puntual y concreta la forma en que las personas servidoras públicas aplican los principios, valores, premisas y reglas de integridad contenidas en el Código de Ética.</a:t>
            </a:r>
          </a:p>
          <a:p>
            <a:pPr marL="0" indent="0">
              <a:buNone/>
            </a:pPr>
            <a:endParaRPr lang="es-MX" sz="17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A5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B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374E8649-2FC8-A1B2-E7E2-2DF4C64B80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98721"/>
            <a:ext cx="1462088" cy="46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97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4937877-12C1-471D-FFBD-8D837C965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¿De que se conforma el Código de conducta?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020D7E-CF08-FE36-6371-C37A41814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100" y="2081168"/>
            <a:ext cx="8067810" cy="4529009"/>
          </a:xfrm>
        </p:spPr>
        <p:txBody>
          <a:bodyPr>
            <a:normAutofit/>
          </a:bodyPr>
          <a:lstStyle/>
          <a:p>
            <a:pPr algn="l"/>
            <a:r>
              <a:rPr lang="es-ES" sz="1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Premisas</a:t>
            </a:r>
            <a:r>
              <a:rPr lang="es-E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Conductas fundamentales que guían el ejercicio de las atribuciones, facultades y tareas de todas y todos los servidores públicos de la Administración Pública.</a:t>
            </a: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Principios: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Conjunto de normas básicas que describen la razón fundamental y causa principal del actuar de las y los servidores públicos; y se orientan en acciones que regulan el comportamiento en el desarrollo de sus funciones.</a:t>
            </a:r>
          </a:p>
          <a:p>
            <a:pPr algn="l"/>
            <a:r>
              <a:rPr lang="es-ES" sz="1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Reglas de integridad</a:t>
            </a:r>
            <a:r>
              <a:rPr lang="es-ES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MX" sz="1800" dirty="0">
                <a:solidFill>
                  <a:srgbClr val="000000"/>
                </a:solidFill>
                <a:latin typeface="Roboto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ienen la finalidad de guiar el actuar público de las y los servidores públicos en el desempeño de sus actividades.</a:t>
            </a:r>
          </a:p>
          <a:p>
            <a:pPr algn="l"/>
            <a:endParaRPr lang="es-MX" sz="18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marL="0" indent="0" algn="l">
              <a:buNone/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Todo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en términos del artículo 3 fracción VII del Código de Ética para el Poder Ejecutivo del Estado de Chihuahua. </a:t>
            </a:r>
          </a:p>
          <a:p>
            <a:pPr marL="0" indent="0">
              <a:spcAft>
                <a:spcPts val="800"/>
              </a:spcAft>
              <a:buNone/>
            </a:pPr>
            <a:endParaRPr lang="es-MX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FA78B48F-B1D0-48C5-2BA7-B9093CB42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675" y="5325496"/>
            <a:ext cx="2685560" cy="845952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65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C2DAA-BB16-8ADE-4E53-49B54B7B1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En función con misión, visión y valores de la SESEA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7BB41B-FFB5-D55D-ACB1-62C49CAE9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8" y="2063931"/>
            <a:ext cx="6467867" cy="4428309"/>
          </a:xfrm>
        </p:spPr>
        <p:txBody>
          <a:bodyPr anchor="ctr">
            <a:normAutofit/>
          </a:bodyPr>
          <a:lstStyle/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Misión: Brindar el apoyo técnico y los insumos necesarios al Comité Coordinador del Sistema Estatal Anticorrupción para el desarrollo de sus funciones y actividades.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Visión: Ser una institución caracterizada por su eficacia y eficiencia en la construcción de insumos técnicos, contribuyendo así al combate a la corrupción en el Estado.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Valores de la Secretaría Ejecutiva del Sistema Estatal Anticorrupción: Al interior de la SESEA se reconoce el siguiente conjunto de valores esenciales como fundamentales en el desempeño de las personas servidoras públicas adscritas a la misma. </a:t>
            </a:r>
            <a:endParaRPr lang="es-E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3A5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00B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1ED6F353-B40D-FB08-863D-DEB5DF8F9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98721"/>
            <a:ext cx="1462088" cy="46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40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8080E5A8-0559-2552-3B9A-D78142E380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555" y="199515"/>
            <a:ext cx="2685560" cy="845952"/>
          </a:xfrm>
          <a:prstGeom prst="rect">
            <a:avLst/>
          </a:prstGeom>
        </p:spPr>
      </p:pic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3DCD8DB2-7652-A32E-4031-37F27AAA0E62}"/>
              </a:ext>
            </a:extLst>
          </p:cNvPr>
          <p:cNvSpPr txBox="1">
            <a:spLocks/>
          </p:cNvSpPr>
          <p:nvPr/>
        </p:nvSpPr>
        <p:spPr>
          <a:xfrm>
            <a:off x="1136428" y="2063931"/>
            <a:ext cx="6467867" cy="442830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Es importante </a:t>
            </a:r>
            <a:r>
              <a:rPr lang="es-MX" sz="1800" dirty="0">
                <a:solidFill>
                  <a:srgbClr val="000000"/>
                </a:solidFill>
                <a:latin typeface="Roboto" panose="02000000000000000000" pitchFamily="2" charset="0"/>
              </a:rPr>
              <a:t>precisar que la SESEA se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apega a los principios y valores del Código de Ética, tomando relevancia, por las atribuciones y naturaleza de la Dependencia, los del Respeto, Integridad, Lealtad, Legalidad; y adicionalmente los que se describen a continuación los valores de: </a:t>
            </a:r>
          </a:p>
          <a:p>
            <a:pPr marL="0" indent="0">
              <a:buNone/>
            </a:pPr>
            <a:endParaRPr lang="es-MX" sz="1800" i="0" u="none" strike="noStrike" baseline="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r>
              <a:rPr lang="es-MX" sz="1800" dirty="0">
                <a:solidFill>
                  <a:srgbClr val="000000"/>
                </a:solidFill>
                <a:latin typeface="Roboto" panose="02000000000000000000" pitchFamily="2" charset="0"/>
              </a:rPr>
              <a:t>Honestidad</a:t>
            </a:r>
          </a:p>
          <a:p>
            <a:r>
              <a:rPr lang="es-MX" sz="1800" dirty="0">
                <a:solidFill>
                  <a:srgbClr val="000000"/>
                </a:solidFill>
                <a:latin typeface="Roboto" panose="02000000000000000000" pitchFamily="2" charset="0"/>
              </a:rPr>
              <a:t>Congruencia</a:t>
            </a:r>
          </a:p>
          <a:p>
            <a:r>
              <a:rPr lang="es-MX" sz="1800" dirty="0">
                <a:solidFill>
                  <a:srgbClr val="000000"/>
                </a:solidFill>
                <a:latin typeface="Roboto" panose="02000000000000000000" pitchFamily="2" charset="0"/>
              </a:rPr>
              <a:t>Justicia</a:t>
            </a:r>
          </a:p>
          <a:p>
            <a:pPr marL="0" indent="0">
              <a:buNone/>
            </a:pPr>
            <a:endParaRPr lang="es-MX" sz="1800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es-MX" sz="1800" dirty="0">
                <a:solidFill>
                  <a:srgbClr val="000000"/>
                </a:solidFill>
                <a:latin typeface="Roboto" panose="02000000000000000000" pitchFamily="2" charset="0"/>
              </a:rPr>
              <a:t>* Página 7 código de conducta </a:t>
            </a:r>
            <a:endParaRPr lang="es-ES" sz="20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65CA1BF9-9E80-0321-500F-5061D4421197}"/>
              </a:ext>
            </a:extLst>
          </p:cNvPr>
          <p:cNvSpPr txBox="1">
            <a:spLocks/>
          </p:cNvSpPr>
          <p:nvPr/>
        </p:nvSpPr>
        <p:spPr>
          <a:xfrm>
            <a:off x="1136428" y="627564"/>
            <a:ext cx="7474172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¿Cuales son los valores?</a:t>
            </a:r>
          </a:p>
        </p:txBody>
      </p:sp>
    </p:spTree>
    <p:extLst>
      <p:ext uri="{BB962C8B-B14F-4D97-AF65-F5344CB8AC3E}">
        <p14:creationId xmlns:p14="http://schemas.microsoft.com/office/powerpoint/2010/main" val="3822261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9FE012-FF59-42B8-9E24-2ADF0BB05E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598763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55813A-B0BD-E20D-2B44-B0B9F6180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8" y="679927"/>
            <a:ext cx="5064470" cy="2270664"/>
          </a:xfrm>
        </p:spPr>
        <p:txBody>
          <a:bodyPr>
            <a:normAutofit/>
          </a:bodyPr>
          <a:lstStyle/>
          <a:p>
            <a:r>
              <a:rPr lang="es-ES" dirty="0"/>
              <a:t>¿Cuál es el objetivo y alcance del código de conducta? </a:t>
            </a:r>
            <a:endParaRPr lang="es-MX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37B7F17-6743-434B-B741-1EB675A75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05A3412B-D8E9-4E4B-9551-5463657894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5AC3E708-71BD-43DC-BC99-52C7A02926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00DC58E1-87CF-4AB8-9BB6-B38894E54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5251B7BE-4EA7-4E17-9AA6-45CCA21B8B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3FD399D7-39CA-4DF8-8D70-AC5DCD1DA0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435B5AE2-3B48-4498-9FE8-068123183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693EA389-4567-4185-BF36-5FE82A8C0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34867904-BE35-4AE1-B2E9-F65EBB4868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5981E278-B931-40D2-AB06-3E3202E859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911B15C5-8707-477D-84D8-EF15CE7AF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5A2801AD-29DB-4B2E-807A-129C49615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9E629D16-4E4D-481A-B152-7E23E9A427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EECF4363-A52C-49E0-BFAF-9FF88EC57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2C7F0D09-1F15-4162-98A1-517313E5E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096CD3B1-B224-4F9F-AFBF-C0E1E35983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5C66E228-224C-4DC5-A49E-2148C371D5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790BF835-4045-4976-92E7-992B63932A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5937B942-101B-478C-BD40-F482A01FA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34272CF3-29A3-4132-883E-E4B4A62DA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50100215-A65C-491F-A54C-C65AD0B503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676EC311-1E1C-D3E5-FC8B-210FA3104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843" y="102765"/>
            <a:ext cx="2999232" cy="94475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31BFA2-1507-6D96-0FA3-EE30D4D02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3540334"/>
            <a:ext cx="10350062" cy="3026004"/>
          </a:xfrm>
        </p:spPr>
        <p:txBody>
          <a:bodyPr anchor="ctr">
            <a:normAutofit/>
          </a:bodyPr>
          <a:lstStyle/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1. Abonar a la identificación y apropiación de las personas servidoras públicas de la Secretaría con su dependencia;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2. Dar certeza del comportamiento que deberán observar las personas servidoras públicas en su quehacer cotidiano y en la toma de decisiones en situaciones particulares que se les presenten en el desempeño de sus funciones;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3. Prevenir a través de directrices y recomendaciones, conductas contrarias a los principios y valores de la Secretaría, así como acciones que pudieran derivar en responsabilidades administrativas y/o hechos de corrupción; y </a:t>
            </a:r>
          </a:p>
          <a:p>
            <a:r>
              <a:rPr lang="es-MX" sz="1800" b="0" i="0" u="none" strike="noStrike" baseline="0" dirty="0">
                <a:solidFill>
                  <a:srgbClr val="000000"/>
                </a:solidFill>
                <a:latin typeface="Roboto" panose="02000000000000000000" pitchFamily="2" charset="0"/>
              </a:rPr>
              <a:t>4. Asegurar la alineación entre el actuar cotidiano de las y los servidores públicos de la Secretaría con el enfoque orientado a resultados plasmado en la planeación de la Secretaría. </a:t>
            </a:r>
            <a:endParaRPr lang="es-MX" sz="2100" dirty="0"/>
          </a:p>
        </p:txBody>
      </p:sp>
    </p:spTree>
    <p:extLst>
      <p:ext uri="{BB962C8B-B14F-4D97-AF65-F5344CB8AC3E}">
        <p14:creationId xmlns:p14="http://schemas.microsoft.com/office/powerpoint/2010/main" val="2461855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39DC9B-4F5A-4966-9DE7-D7D463AAF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2000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917E8C-DE29-A8EC-EEC6-29BFFC2BC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4808" y="679927"/>
            <a:ext cx="5064470" cy="2270664"/>
          </a:xfrm>
        </p:spPr>
        <p:txBody>
          <a:bodyPr>
            <a:normAutofit/>
          </a:bodyPr>
          <a:lstStyle/>
          <a:p>
            <a:r>
              <a:rPr lang="es-ES"/>
              <a:t>¿A quién aplica?</a:t>
            </a:r>
            <a:endParaRPr lang="es-MX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55E7456A-C1EA-2EB2-379C-2A37E37268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55" y="132379"/>
            <a:ext cx="2102018" cy="662136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F87765B2-38F1-46DA-8871-6B87AECB5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64808" y="73152"/>
            <a:ext cx="1178966" cy="232963"/>
            <a:chOff x="7763256" y="73152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525CE629-DCE5-4167-BD52-8E61B0C460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0C43B51-BEAC-49F8-BBB5-DE13FFE70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35FC977E-182B-4E1D-A20A-E1EDED55C5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F92F170A-C25E-4660-91DC-C5F9EF2EA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077470FC-C4D9-44A7-BC40-06124E7B4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FD9BECAA-4EB4-4F55-8B2E-F9598CCA5E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1381BE00-26AB-48B3-9D0E-103366C79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B26FE835-D8DD-4C8D-BA5B-0189BED11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48A1B546-4620-42EB-9810-C3B7335A09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64BA3486-704F-427C-ABB6-06466AE3D3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15E45BC4-1C17-41CC-8C18-70B523E2A7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3CEF82A0-9FF0-4A5C-9AB7-B0CBFF99E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5B5F0280-E298-4AB4-9B23-B8554463E4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DCA70B1B-0FC1-4DBA-9F9B-C94E743CA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A538367F-69FE-40F0-9B00-EE9AF806F2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7CF276E-39DB-4BC6-A989-9FB07BCA5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8D69311B-4CBA-4343-84FC-DD1330A7D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62911227-9916-448D-B26A-8D8B63835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F8E39B3A-8714-4E33-A675-7E696511E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8574DEB9-C3C3-4F2F-BEF8-B8081526EB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A424AC-0569-FE8F-A8DB-315E65A2B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808" y="3540334"/>
            <a:ext cx="5176278" cy="3026004"/>
          </a:xfrm>
        </p:spPr>
        <p:txBody>
          <a:bodyPr anchor="ctr">
            <a:normAutofit/>
          </a:bodyPr>
          <a:lstStyle/>
          <a:p>
            <a:r>
              <a:rPr lang="es-MX" sz="1800" b="0" i="0" u="none" strike="noStrike" baseline="0">
                <a:solidFill>
                  <a:srgbClr val="000000"/>
                </a:solidFill>
                <a:latin typeface="Roboto" panose="02000000000000000000" pitchFamily="2" charset="0"/>
              </a:rPr>
              <a:t>Es de observancia obligatoria y aplicación general para aquellas personas servidoras públicas que desempeñen un empleo, cargo, comisión o puesto al servicio de la Secretaría Ejecutiva del Sistema Estatal Anticorrupción. </a:t>
            </a:r>
            <a:endParaRPr lang="es-ES" sz="1800"/>
          </a:p>
          <a:p>
            <a:endParaRPr lang="es-MX" sz="1800" dirty="0"/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CDE96529-589B-43D0-68D6-CF25D9561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056" y="3366363"/>
            <a:ext cx="3117591" cy="315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599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7434</TotalTime>
  <Words>1214</Words>
  <Application>Microsoft Office PowerPoint</Application>
  <PresentationFormat>Panorámica</PresentationFormat>
  <Paragraphs>60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Roboto</vt:lpstr>
      <vt:lpstr>Tema de Office</vt:lpstr>
      <vt:lpstr>Código de conducta de la SESEA</vt:lpstr>
      <vt:lpstr>Introducción</vt:lpstr>
      <vt:lpstr>¿Que es el comité de ética?</vt:lpstr>
      <vt:lpstr>¿Qué es el código de conducta?</vt:lpstr>
      <vt:lpstr>¿De que se conforma el Código de conducta?</vt:lpstr>
      <vt:lpstr>En función con misión, visión y valores de la SESEA</vt:lpstr>
      <vt:lpstr>Presentación de PowerPoint</vt:lpstr>
      <vt:lpstr>¿Cuál es el objetivo y alcance del código de conducta? </vt:lpstr>
      <vt:lpstr>¿A quién aplica?</vt:lpstr>
      <vt:lpstr>¿Cuales son las conductas esperadas?</vt:lpstr>
      <vt:lpstr>¿Cuales son las conductas esperadas?</vt:lpstr>
      <vt:lpstr>¿Cuales son las conductas esperadas?</vt:lpstr>
      <vt:lpstr>¿Cuales son las conductas esperadas?</vt:lpstr>
      <vt:lpstr>Adhesión al código de conducta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capacitación sobre aspectos básicos de corrupción</dc:title>
  <dc:creator>Asesor Normativo</dc:creator>
  <cp:lastModifiedBy>Noel Cuevas Soltero</cp:lastModifiedBy>
  <cp:revision>21</cp:revision>
  <dcterms:created xsi:type="dcterms:W3CDTF">2022-07-26T15:10:36Z</dcterms:created>
  <dcterms:modified xsi:type="dcterms:W3CDTF">2022-09-09T17:57:51Z</dcterms:modified>
</cp:coreProperties>
</file>